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Roboto" panose="02000000000000000000" pitchFamily="2" charset="0"/>
      <p:regular r:id="rId13"/>
      <p:bold r:id="rId14"/>
    </p:embeddedFont>
    <p:embeddedFont>
      <p:font typeface="Saira Medium" panose="020B0604020202020204" charset="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069845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3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52610" y="1680210"/>
            <a:ext cx="4869180" cy="486918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64037" y="1609011"/>
            <a:ext cx="7415927" cy="21293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8350"/>
              </a:lnSpc>
              <a:buNone/>
            </a:pPr>
            <a:r>
              <a:rPr lang="en-US" sz="670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Community Mapping:</a:t>
            </a:r>
            <a:endParaRPr lang="en-US" sz="6700" dirty="0"/>
          </a:p>
        </p:txBody>
      </p:sp>
      <p:sp>
        <p:nvSpPr>
          <p:cNvPr id="5" name="Text 1"/>
          <p:cNvSpPr/>
          <p:nvPr/>
        </p:nvSpPr>
        <p:spPr>
          <a:xfrm>
            <a:off x="864037" y="4108609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Introducing our members:</a:t>
            </a:r>
            <a:endParaRPr lang="en-US" sz="1900" dirty="0"/>
          </a:p>
        </p:txBody>
      </p:sp>
      <p:sp>
        <p:nvSpPr>
          <p:cNvPr id="6" name="Text 2"/>
          <p:cNvSpPr/>
          <p:nvPr/>
        </p:nvSpPr>
        <p:spPr>
          <a:xfrm>
            <a:off x="1258967" y="4781312"/>
            <a:ext cx="702099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Siddhant Srivastava</a:t>
            </a:r>
            <a:endParaRPr lang="en-US" sz="1900" dirty="0"/>
          </a:p>
        </p:txBody>
      </p:sp>
      <p:sp>
        <p:nvSpPr>
          <p:cNvPr id="7" name="Text 3"/>
          <p:cNvSpPr/>
          <p:nvPr/>
        </p:nvSpPr>
        <p:spPr>
          <a:xfrm>
            <a:off x="1258967" y="5262682"/>
            <a:ext cx="702099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Shreya Tripathi</a:t>
            </a:r>
            <a:endParaRPr lang="en-US" sz="1900" dirty="0"/>
          </a:p>
        </p:txBody>
      </p:sp>
      <p:sp>
        <p:nvSpPr>
          <p:cNvPr id="8" name="Text 4"/>
          <p:cNvSpPr/>
          <p:nvPr/>
        </p:nvSpPr>
        <p:spPr>
          <a:xfrm>
            <a:off x="1258967" y="5744051"/>
            <a:ext cx="702099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Shrutika Santosh Mahandule</a:t>
            </a:r>
            <a:endParaRPr lang="en-US" sz="1900" dirty="0"/>
          </a:p>
        </p:txBody>
      </p:sp>
      <p:sp>
        <p:nvSpPr>
          <p:cNvPr id="9" name="Text 5"/>
          <p:cNvSpPr/>
          <p:nvPr/>
        </p:nvSpPr>
        <p:spPr>
          <a:xfrm>
            <a:off x="1258967" y="6225421"/>
            <a:ext cx="702099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Arun</a:t>
            </a:r>
            <a:endParaRPr lang="en-US" sz="19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3346371"/>
            <a:ext cx="6172200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Thank You</a:t>
            </a:r>
            <a:endParaRPr lang="en-US" sz="4850" dirty="0"/>
          </a:p>
        </p:txBody>
      </p:sp>
      <p:sp>
        <p:nvSpPr>
          <p:cNvPr id="4" name="Text 1"/>
          <p:cNvSpPr/>
          <p:nvPr/>
        </p:nvSpPr>
        <p:spPr>
          <a:xfrm>
            <a:off x="864037" y="4488180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endParaRPr lang="en-US" sz="19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842373"/>
            <a:ext cx="6172200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Project Overview</a:t>
            </a:r>
            <a:endParaRPr lang="en-US" sz="4850" dirty="0"/>
          </a:p>
        </p:txBody>
      </p:sp>
      <p:sp>
        <p:nvSpPr>
          <p:cNvPr id="3" name="Shape 1"/>
          <p:cNvSpPr/>
          <p:nvPr/>
        </p:nvSpPr>
        <p:spPr>
          <a:xfrm>
            <a:off x="864037" y="2984183"/>
            <a:ext cx="6327815" cy="3403044"/>
          </a:xfrm>
          <a:prstGeom prst="roundRect">
            <a:avLst>
              <a:gd name="adj" fmla="val 6529"/>
            </a:avLst>
          </a:prstGeom>
          <a:solidFill>
            <a:srgbClr val="030303"/>
          </a:solidFill>
          <a:ln w="30480">
            <a:solidFill>
              <a:srgbClr val="FC8337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141333" y="3261479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What we developed</a:t>
            </a:r>
            <a:r>
              <a:rPr lang="en-US" sz="24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:</a:t>
            </a:r>
            <a:endParaRPr lang="en-US" sz="2400" dirty="0"/>
          </a:p>
        </p:txBody>
      </p:sp>
      <p:sp>
        <p:nvSpPr>
          <p:cNvPr id="5" name="Text 3"/>
          <p:cNvSpPr/>
          <p:nvPr/>
        </p:nvSpPr>
        <p:spPr>
          <a:xfrm>
            <a:off x="1141333" y="3795355"/>
            <a:ext cx="5773222" cy="23145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
A data-driven tool that analyzes and visualizes traffic congestion patterns in Bengaluru, combining open-source traffic data with geographic information system (GIS) technologies.</a:t>
            </a:r>
            <a:endParaRPr lang="en-US" sz="2400" dirty="0"/>
          </a:p>
        </p:txBody>
      </p:sp>
      <p:sp>
        <p:nvSpPr>
          <p:cNvPr id="6" name="Shape 4"/>
          <p:cNvSpPr/>
          <p:nvPr/>
        </p:nvSpPr>
        <p:spPr>
          <a:xfrm>
            <a:off x="7438668" y="2984183"/>
            <a:ext cx="6327815" cy="3403044"/>
          </a:xfrm>
          <a:prstGeom prst="roundRect">
            <a:avLst>
              <a:gd name="adj" fmla="val 6529"/>
            </a:avLst>
          </a:prstGeom>
          <a:solidFill>
            <a:srgbClr val="030303"/>
          </a:solidFill>
          <a:ln w="30480">
            <a:solidFill>
              <a:srgbClr val="FC8337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7715964" y="3261479"/>
            <a:ext cx="5773222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b="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Main Components</a:t>
            </a:r>
            <a:r>
              <a:rPr lang="en-US" sz="19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:</a:t>
            </a:r>
            <a:endParaRPr lang="en-US" sz="1900" dirty="0"/>
          </a:p>
        </p:txBody>
      </p:sp>
      <p:sp>
        <p:nvSpPr>
          <p:cNvPr id="8" name="Text 6"/>
          <p:cNvSpPr/>
          <p:nvPr/>
        </p:nvSpPr>
        <p:spPr>
          <a:xfrm>
            <a:off x="8110895" y="3804642"/>
            <a:ext cx="5378291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Traffic data analysis</a:t>
            </a:r>
            <a:endParaRPr lang="en-US" sz="1900" dirty="0"/>
          </a:p>
        </p:txBody>
      </p:sp>
      <p:sp>
        <p:nvSpPr>
          <p:cNvPr id="9" name="Text 7"/>
          <p:cNvSpPr/>
          <p:nvPr/>
        </p:nvSpPr>
        <p:spPr>
          <a:xfrm>
            <a:off x="8110895" y="4286012"/>
            <a:ext cx="5378291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Geographic mapping using QGIS</a:t>
            </a:r>
            <a:endParaRPr lang="en-US" sz="1900" dirty="0"/>
          </a:p>
        </p:txBody>
      </p:sp>
      <p:sp>
        <p:nvSpPr>
          <p:cNvPr id="10" name="Text 8"/>
          <p:cNvSpPr/>
          <p:nvPr/>
        </p:nvSpPr>
        <p:spPr>
          <a:xfrm>
            <a:off x="8110895" y="4767382"/>
            <a:ext cx="5378291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Visualization of congestion, road utilization, and environmental impact</a:t>
            </a:r>
            <a:endParaRPr lang="en-US" sz="19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1423749"/>
            <a:ext cx="6172200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The Problem</a:t>
            </a:r>
            <a:endParaRPr lang="en-US" sz="4850" dirty="0"/>
          </a:p>
        </p:txBody>
      </p:sp>
      <p:sp>
        <p:nvSpPr>
          <p:cNvPr id="4" name="Shape 1"/>
          <p:cNvSpPr/>
          <p:nvPr/>
        </p:nvSpPr>
        <p:spPr>
          <a:xfrm>
            <a:off x="6350437" y="2843213"/>
            <a:ext cx="555427" cy="555427"/>
          </a:xfrm>
          <a:prstGeom prst="roundRect">
            <a:avLst>
              <a:gd name="adj" fmla="val 40005"/>
            </a:avLst>
          </a:prstGeom>
          <a:solidFill>
            <a:srgbClr val="030303"/>
          </a:solidFill>
          <a:ln w="30480">
            <a:solidFill>
              <a:srgbClr val="FC8337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57129" y="2935724"/>
            <a:ext cx="141923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1</a:t>
            </a:r>
            <a:endParaRPr lang="en-US" sz="2900" dirty="0"/>
          </a:p>
        </p:txBody>
      </p:sp>
      <p:sp>
        <p:nvSpPr>
          <p:cNvPr id="6" name="Text 3"/>
          <p:cNvSpPr/>
          <p:nvPr/>
        </p:nvSpPr>
        <p:spPr>
          <a:xfrm>
            <a:off x="7152680" y="2843213"/>
            <a:ext cx="4661654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Traffic Congestion in Bengaluru</a:t>
            </a:r>
            <a:r>
              <a:rPr lang="en-US" sz="24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:</a:t>
            </a:r>
            <a:endParaRPr lang="en-US" sz="2400" dirty="0"/>
          </a:p>
        </p:txBody>
      </p:sp>
      <p:sp>
        <p:nvSpPr>
          <p:cNvPr id="7" name="Text 4"/>
          <p:cNvSpPr/>
          <p:nvPr/>
        </p:nvSpPr>
        <p:spPr>
          <a:xfrm>
            <a:off x="7547610" y="3377089"/>
            <a:ext cx="6218753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Rapid urbanization has led to high congestion levels, impacting daily commutes, air quality, and overall quality of life.</a:t>
            </a:r>
            <a:endParaRPr lang="en-US" sz="1900" dirty="0"/>
          </a:p>
        </p:txBody>
      </p:sp>
      <p:sp>
        <p:nvSpPr>
          <p:cNvPr id="8" name="Shape 5"/>
          <p:cNvSpPr/>
          <p:nvPr/>
        </p:nvSpPr>
        <p:spPr>
          <a:xfrm>
            <a:off x="6350437" y="5086707"/>
            <a:ext cx="555427" cy="555427"/>
          </a:xfrm>
          <a:prstGeom prst="roundRect">
            <a:avLst>
              <a:gd name="adj" fmla="val 40005"/>
            </a:avLst>
          </a:prstGeom>
          <a:solidFill>
            <a:srgbClr val="030303"/>
          </a:solidFill>
          <a:ln w="30480">
            <a:solidFill>
              <a:srgbClr val="FC8337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6514981" y="5179219"/>
            <a:ext cx="226338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2</a:t>
            </a:r>
            <a:endParaRPr lang="en-US" sz="2900" dirty="0"/>
          </a:p>
        </p:txBody>
      </p:sp>
      <p:sp>
        <p:nvSpPr>
          <p:cNvPr id="10" name="Text 7"/>
          <p:cNvSpPr/>
          <p:nvPr/>
        </p:nvSpPr>
        <p:spPr>
          <a:xfrm>
            <a:off x="7152680" y="5086707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Challenge Goals</a:t>
            </a:r>
            <a:r>
              <a:rPr lang="en-US" sz="24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:</a:t>
            </a:r>
            <a:endParaRPr lang="en-US" sz="2400" dirty="0"/>
          </a:p>
        </p:txBody>
      </p:sp>
      <p:sp>
        <p:nvSpPr>
          <p:cNvPr id="11" name="Text 8"/>
          <p:cNvSpPr/>
          <p:nvPr/>
        </p:nvSpPr>
        <p:spPr>
          <a:xfrm>
            <a:off x="7547610" y="5620583"/>
            <a:ext cx="6218753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Use open-source data to explore how traffic issues are shaped by Bengaluru’s physical geography and urban layout.</a:t>
            </a:r>
            <a:endParaRPr lang="en-US" sz="19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0433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02128" y="1630085"/>
            <a:ext cx="4970145" cy="4970145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22828" y="567928"/>
            <a:ext cx="5163741" cy="6454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050"/>
              </a:lnSpc>
              <a:buNone/>
            </a:pPr>
            <a:r>
              <a:rPr lang="en-US" sz="40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Solution Approach</a:t>
            </a:r>
            <a:endParaRPr lang="en-US" sz="4050" dirty="0"/>
          </a:p>
        </p:txBody>
      </p:sp>
      <p:sp>
        <p:nvSpPr>
          <p:cNvPr id="5" name="Shape 1"/>
          <p:cNvSpPr/>
          <p:nvPr/>
        </p:nvSpPr>
        <p:spPr>
          <a:xfrm>
            <a:off x="1021199" y="1523167"/>
            <a:ext cx="22860" cy="6139339"/>
          </a:xfrm>
          <a:prstGeom prst="roundRect">
            <a:avLst>
              <a:gd name="adj" fmla="val 813204"/>
            </a:avLst>
          </a:prstGeom>
          <a:solidFill>
            <a:srgbClr val="FFFFFF">
              <a:alpha val="24000"/>
            </a:srgbClr>
          </a:solidFill>
          <a:ln/>
        </p:spPr>
      </p:sp>
      <p:sp>
        <p:nvSpPr>
          <p:cNvPr id="6" name="Shape 2"/>
          <p:cNvSpPr/>
          <p:nvPr/>
        </p:nvSpPr>
        <p:spPr>
          <a:xfrm>
            <a:off x="1242120" y="1976318"/>
            <a:ext cx="722828" cy="22860"/>
          </a:xfrm>
          <a:prstGeom prst="roundRect">
            <a:avLst>
              <a:gd name="adj" fmla="val 813204"/>
            </a:avLst>
          </a:prstGeom>
          <a:solidFill>
            <a:srgbClr val="FC8337"/>
          </a:solidFill>
          <a:ln/>
        </p:spPr>
      </p:sp>
      <p:sp>
        <p:nvSpPr>
          <p:cNvPr id="7" name="Shape 3"/>
          <p:cNvSpPr/>
          <p:nvPr/>
        </p:nvSpPr>
        <p:spPr>
          <a:xfrm>
            <a:off x="800279" y="1755458"/>
            <a:ext cx="464701" cy="464701"/>
          </a:xfrm>
          <a:prstGeom prst="roundRect">
            <a:avLst>
              <a:gd name="adj" fmla="val 40004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8" name="Text 4"/>
          <p:cNvSpPr/>
          <p:nvPr/>
        </p:nvSpPr>
        <p:spPr>
          <a:xfrm>
            <a:off x="973276" y="1832848"/>
            <a:ext cx="118705" cy="3098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1</a:t>
            </a:r>
            <a:endParaRPr lang="en-US" sz="2400" dirty="0"/>
          </a:p>
        </p:txBody>
      </p:sp>
      <p:sp>
        <p:nvSpPr>
          <p:cNvPr id="9" name="Text 5"/>
          <p:cNvSpPr/>
          <p:nvPr/>
        </p:nvSpPr>
        <p:spPr>
          <a:xfrm>
            <a:off x="2168604" y="1729621"/>
            <a:ext cx="6252567" cy="12911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Data Analysis</a:t>
            </a:r>
            <a:r>
              <a:rPr lang="en-US" sz="20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:
We analyzed traffic volume, congestion levels, average speed, and pedestrian/cyclist counts using Python tools (Pandas, Matplotlib, Seaborn).</a:t>
            </a:r>
            <a:endParaRPr lang="en-US" sz="2000" dirty="0"/>
          </a:p>
        </p:txBody>
      </p:sp>
      <p:sp>
        <p:nvSpPr>
          <p:cNvPr id="10" name="Shape 6"/>
          <p:cNvSpPr/>
          <p:nvPr/>
        </p:nvSpPr>
        <p:spPr>
          <a:xfrm>
            <a:off x="1242120" y="3886795"/>
            <a:ext cx="722828" cy="22860"/>
          </a:xfrm>
          <a:prstGeom prst="roundRect">
            <a:avLst>
              <a:gd name="adj" fmla="val 813204"/>
            </a:avLst>
          </a:prstGeom>
          <a:solidFill>
            <a:srgbClr val="FC8337"/>
          </a:solidFill>
          <a:ln/>
        </p:spPr>
      </p:sp>
      <p:sp>
        <p:nvSpPr>
          <p:cNvPr id="11" name="Shape 7"/>
          <p:cNvSpPr/>
          <p:nvPr/>
        </p:nvSpPr>
        <p:spPr>
          <a:xfrm>
            <a:off x="800279" y="3665934"/>
            <a:ext cx="464701" cy="464701"/>
          </a:xfrm>
          <a:prstGeom prst="roundRect">
            <a:avLst>
              <a:gd name="adj" fmla="val 40004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12" name="Text 8"/>
          <p:cNvSpPr/>
          <p:nvPr/>
        </p:nvSpPr>
        <p:spPr>
          <a:xfrm>
            <a:off x="937915" y="3743325"/>
            <a:ext cx="189309" cy="3098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2</a:t>
            </a:r>
            <a:endParaRPr lang="en-US" sz="2400" dirty="0"/>
          </a:p>
        </p:txBody>
      </p:sp>
      <p:sp>
        <p:nvSpPr>
          <p:cNvPr id="13" name="Text 9"/>
          <p:cNvSpPr/>
          <p:nvPr/>
        </p:nvSpPr>
        <p:spPr>
          <a:xfrm>
            <a:off x="2168604" y="3640098"/>
            <a:ext cx="6252567" cy="16138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Geospatial Mapping</a:t>
            </a:r>
            <a:r>
              <a:rPr lang="en-US" sz="20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:
Using QGIS, we mapped traffic congestion patterns across different areas of Bengaluru and integrated environmental factors like weather and road networks.</a:t>
            </a:r>
            <a:endParaRPr lang="en-US" sz="2000" dirty="0"/>
          </a:p>
        </p:txBody>
      </p:sp>
      <p:sp>
        <p:nvSpPr>
          <p:cNvPr id="14" name="Shape 10"/>
          <p:cNvSpPr/>
          <p:nvPr/>
        </p:nvSpPr>
        <p:spPr>
          <a:xfrm>
            <a:off x="1242120" y="6120051"/>
            <a:ext cx="722828" cy="22860"/>
          </a:xfrm>
          <a:prstGeom prst="roundRect">
            <a:avLst>
              <a:gd name="adj" fmla="val 813204"/>
            </a:avLst>
          </a:prstGeom>
          <a:solidFill>
            <a:srgbClr val="FC8337"/>
          </a:solidFill>
          <a:ln/>
        </p:spPr>
      </p:sp>
      <p:sp>
        <p:nvSpPr>
          <p:cNvPr id="15" name="Shape 11"/>
          <p:cNvSpPr/>
          <p:nvPr/>
        </p:nvSpPr>
        <p:spPr>
          <a:xfrm>
            <a:off x="800279" y="5899190"/>
            <a:ext cx="464701" cy="464701"/>
          </a:xfrm>
          <a:prstGeom prst="roundRect">
            <a:avLst>
              <a:gd name="adj" fmla="val 40004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16" name="Text 12"/>
          <p:cNvSpPr/>
          <p:nvPr/>
        </p:nvSpPr>
        <p:spPr>
          <a:xfrm>
            <a:off x="938986" y="5976580"/>
            <a:ext cx="187166" cy="3098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3</a:t>
            </a:r>
            <a:endParaRPr lang="en-US" sz="2400" dirty="0"/>
          </a:p>
        </p:txBody>
      </p:sp>
      <p:sp>
        <p:nvSpPr>
          <p:cNvPr id="17" name="Text 13"/>
          <p:cNvSpPr/>
          <p:nvPr/>
        </p:nvSpPr>
        <p:spPr>
          <a:xfrm>
            <a:off x="2168604" y="5873353"/>
            <a:ext cx="2581870" cy="3227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Tools &amp; Technologies</a:t>
            </a:r>
            <a:r>
              <a:rPr lang="en-US" sz="20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:</a:t>
            </a:r>
            <a:endParaRPr lang="en-US" sz="2000" dirty="0"/>
          </a:p>
        </p:txBody>
      </p:sp>
      <p:sp>
        <p:nvSpPr>
          <p:cNvPr id="18" name="Text 14"/>
          <p:cNvSpPr/>
          <p:nvPr/>
        </p:nvSpPr>
        <p:spPr>
          <a:xfrm>
            <a:off x="2498884" y="6319957"/>
            <a:ext cx="5922288" cy="330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Python (data analysis)</a:t>
            </a:r>
            <a:endParaRPr lang="en-US" sz="1600" dirty="0"/>
          </a:p>
        </p:txBody>
      </p:sp>
      <p:sp>
        <p:nvSpPr>
          <p:cNvPr id="19" name="Text 15"/>
          <p:cNvSpPr/>
          <p:nvPr/>
        </p:nvSpPr>
        <p:spPr>
          <a:xfrm>
            <a:off x="2498884" y="6722745"/>
            <a:ext cx="5922288" cy="330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QGIS (GIS mapping)</a:t>
            </a:r>
            <a:endParaRPr lang="en-US" sz="1600" dirty="0"/>
          </a:p>
        </p:txBody>
      </p:sp>
      <p:sp>
        <p:nvSpPr>
          <p:cNvPr id="20" name="Text 16"/>
          <p:cNvSpPr/>
          <p:nvPr/>
        </p:nvSpPr>
        <p:spPr>
          <a:xfrm>
            <a:off x="2498884" y="7125533"/>
            <a:ext cx="5922288" cy="330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Open-source traffic and environmental data</a:t>
            </a:r>
            <a:endParaRPr lang="en-US" sz="16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9144000" y="0"/>
            <a:ext cx="5486399" cy="8229599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64037" y="1892856"/>
            <a:ext cx="7415927" cy="1543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Key Insights &amp; Visualizations</a:t>
            </a:r>
            <a:endParaRPr lang="en-US" sz="4850" dirty="0"/>
          </a:p>
        </p:txBody>
      </p:sp>
      <p:sp>
        <p:nvSpPr>
          <p:cNvPr id="5" name="Text 1"/>
          <p:cNvSpPr/>
          <p:nvPr/>
        </p:nvSpPr>
        <p:spPr>
          <a:xfrm>
            <a:off x="1258967" y="3806190"/>
            <a:ext cx="7020997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Font typeface="+mj-lt"/>
              <a:buAutoNum type="arabicPeriod"/>
            </a:pPr>
            <a:r>
              <a:rPr lang="en-US" sz="1900" b="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Traffic Volume Trends</a:t>
            </a:r>
            <a:r>
              <a:rPr lang="en-US" sz="19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:
Time-series plots revealed peak congestion periods across different areas.</a:t>
            </a:r>
            <a:endParaRPr lang="en-US" sz="1900" dirty="0"/>
          </a:p>
        </p:txBody>
      </p:sp>
      <p:sp>
        <p:nvSpPr>
          <p:cNvPr id="6" name="Text 2"/>
          <p:cNvSpPr/>
          <p:nvPr/>
        </p:nvSpPr>
        <p:spPr>
          <a:xfrm>
            <a:off x="864037" y="5268992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endParaRPr lang="en-US" sz="1900" dirty="0"/>
          </a:p>
        </p:txBody>
      </p:sp>
      <p:sp>
        <p:nvSpPr>
          <p:cNvPr id="7" name="Text 3"/>
          <p:cNvSpPr/>
          <p:nvPr/>
        </p:nvSpPr>
        <p:spPr>
          <a:xfrm>
            <a:off x="864037" y="5941695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endParaRPr lang="en-US" sz="19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8965580" y="0"/>
            <a:ext cx="5664820" cy="82296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64037" y="1800225"/>
            <a:ext cx="7415927" cy="46291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b="1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2. Congestion Levels by Area</a:t>
            </a:r>
            <a:r>
              <a:rPr lang="en-US" sz="48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:
Identified the top 10 areas with the highest congestion levels using bar plots and GIS maps.</a:t>
            </a:r>
            <a:endParaRPr lang="en-US" sz="48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64037" y="2185988"/>
            <a:ext cx="7415927" cy="38576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b="1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3. Weather Impact on Traffic</a:t>
            </a:r>
            <a:r>
              <a:rPr lang="en-US" sz="48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:
Violin plots showed how weather conditions influence traffic volume.</a:t>
            </a:r>
            <a:endParaRPr lang="en-US" sz="48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43677" y="664488"/>
            <a:ext cx="6722983" cy="7533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900"/>
              </a:lnSpc>
              <a:buNone/>
            </a:pPr>
            <a:r>
              <a:rPr lang="en-US" sz="470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Benefits of Our Solution</a:t>
            </a:r>
            <a:endParaRPr lang="en-US" sz="47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677" y="1779389"/>
            <a:ext cx="1205389" cy="192857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410658" y="2020372"/>
            <a:ext cx="11376065" cy="7531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350" b="1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Actionable Insights</a:t>
            </a:r>
            <a:r>
              <a:rPr lang="en-US" sz="23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 for urban planners and traffic authorities to improve road infrastructure and optimize traffic flow.</a:t>
            </a:r>
            <a:endParaRPr lang="en-US" sz="23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3677" y="3707963"/>
            <a:ext cx="1205389" cy="1928574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410658" y="3948946"/>
            <a:ext cx="11376065" cy="11297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350" b="1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Environmental Impact</a:t>
            </a:r>
            <a:r>
              <a:rPr lang="en-US" sz="23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:
Helps reduce congestion and pollution by identifying key areas that need intervention.</a:t>
            </a:r>
            <a:endParaRPr lang="en-US" sz="23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3677" y="5636538"/>
            <a:ext cx="1205389" cy="192857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410658" y="5877520"/>
            <a:ext cx="11376065" cy="11297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350" b="1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Community Well-Being</a:t>
            </a:r>
            <a:r>
              <a:rPr lang="en-US" sz="23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:
Shorter commutes, reduced emissions, and improved traffic management lead to a better quality of life for Bengaluru’s residents.</a:t>
            </a:r>
            <a:endParaRPr lang="en-US" sz="23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209205"/>
            <a:ext cx="11541443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Conclusion &amp; Next Steps Urban Planning</a:t>
            </a:r>
            <a:endParaRPr lang="en-US" sz="48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037" y="3351014"/>
            <a:ext cx="617220" cy="61722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64037" y="4215051"/>
            <a:ext cx="6266021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b="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Conclusion</a:t>
            </a:r>
            <a:r>
              <a:rPr lang="en-US" sz="19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:
GeoTraffic Insights offers a holistic view of Bengaluru's traffic challenges, merging data and geography to uncover critical patterns and provide solutions.</a:t>
            </a:r>
            <a:endParaRPr lang="en-US" sz="19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0342" y="3351014"/>
            <a:ext cx="617220" cy="61722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500342" y="4215051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Next Steps</a:t>
            </a:r>
            <a:r>
              <a:rPr lang="en-US" sz="24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:</a:t>
            </a:r>
            <a:endParaRPr lang="en-US" sz="2400" dirty="0"/>
          </a:p>
        </p:txBody>
      </p:sp>
      <p:sp>
        <p:nvSpPr>
          <p:cNvPr id="7" name="Text 3"/>
          <p:cNvSpPr/>
          <p:nvPr/>
        </p:nvSpPr>
        <p:spPr>
          <a:xfrm>
            <a:off x="7895273" y="4748927"/>
            <a:ext cx="5871091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Expand the model to include real-time traffic data.</a:t>
            </a:r>
            <a:endParaRPr lang="en-US" sz="1900" dirty="0"/>
          </a:p>
        </p:txBody>
      </p:sp>
      <p:sp>
        <p:nvSpPr>
          <p:cNvPr id="8" name="Text 4"/>
          <p:cNvSpPr/>
          <p:nvPr/>
        </p:nvSpPr>
        <p:spPr>
          <a:xfrm>
            <a:off x="7895273" y="5230297"/>
            <a:ext cx="5871091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Collaborate with city planners to implement data-driven improvements.</a:t>
            </a:r>
            <a:endParaRPr lang="en-US" sz="19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391</Words>
  <Application>Microsoft Office PowerPoint</Application>
  <PresentationFormat>Custom</PresentationFormat>
  <Paragraphs>54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Roboto</vt:lpstr>
      <vt:lpstr>Saira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Siddhant Srivastava</cp:lastModifiedBy>
  <cp:revision>4</cp:revision>
  <dcterms:created xsi:type="dcterms:W3CDTF">2024-10-05T14:26:03Z</dcterms:created>
  <dcterms:modified xsi:type="dcterms:W3CDTF">2024-10-05T14:30:09Z</dcterms:modified>
</cp:coreProperties>
</file>